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71" r:id="rId5"/>
    <p:sldId id="270" r:id="rId6"/>
    <p:sldId id="272" r:id="rId7"/>
    <p:sldId id="273" r:id="rId8"/>
    <p:sldId id="282" r:id="rId9"/>
    <p:sldId id="283" r:id="rId10"/>
    <p:sldId id="275" r:id="rId11"/>
    <p:sldId id="276" r:id="rId12"/>
    <p:sldId id="277" r:id="rId13"/>
    <p:sldId id="278" r:id="rId14"/>
    <p:sldId id="279" r:id="rId15"/>
    <p:sldId id="281" r:id="rId16"/>
    <p:sldId id="284" r:id="rId17"/>
    <p:sldId id="262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3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96" y="1224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261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48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7447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4189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88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72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23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838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15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88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279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27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C04DF-E3D8-4F97-B2E1-5F4BA824A476}" type="datetimeFigureOut">
              <a:rPr lang="ko-KR" altLang="en-US" smtClean="0"/>
              <a:t>2019-06-16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8ECED-AA15-43FA-AAA0-27A2B56E03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58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464904"/>
            <a:ext cx="12192000" cy="43930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래픽 5" descr="피아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7748" y="576470"/>
            <a:ext cx="4130452" cy="4130452"/>
          </a:xfrm>
          <a:prstGeom prst="rect">
            <a:avLst/>
          </a:prstGeom>
          <a:effectLst>
            <a:outerShdw blurRad="101600" dist="12700" dir="2700000" algn="tl" rotWithShape="0">
              <a:schemeClr val="tx2">
                <a:lumMod val="75000"/>
                <a:alpha val="40000"/>
              </a:scheme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14334" y="5871433"/>
            <a:ext cx="2165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>
                    <a:lumMod val="85000"/>
                  </a:schemeClr>
                </a:solidFill>
              </a:rPr>
              <a:t>20122147 </a:t>
            </a:r>
            <a:r>
              <a:rPr lang="ko-KR" altLang="en-US" sz="2000" dirty="0">
                <a:solidFill>
                  <a:schemeClr val="bg1">
                    <a:lumMod val="85000"/>
                  </a:schemeClr>
                </a:solidFill>
              </a:rPr>
              <a:t>박준원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0287" y="4706922"/>
            <a:ext cx="4826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solidFill>
                  <a:schemeClr val="bg1">
                    <a:lumMod val="95000"/>
                  </a:schemeClr>
                </a:solidFill>
              </a:rPr>
              <a:t>전국 도서관 표준데이터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5426765" y="5695121"/>
            <a:ext cx="1321905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96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0" y="0"/>
            <a:ext cx="12204912" cy="685800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254441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8173" y="337932"/>
            <a:ext cx="8755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solidFill>
                  <a:schemeClr val="accent3">
                    <a:lumMod val="20000"/>
                    <a:lumOff val="80000"/>
                  </a:schemeClr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04</a:t>
            </a:r>
            <a:endParaRPr lang="ko-KR" altLang="en-US" sz="6600" dirty="0">
              <a:solidFill>
                <a:schemeClr val="accent3">
                  <a:lumMod val="20000"/>
                  <a:lumOff val="80000"/>
                </a:schemeClr>
              </a:soli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48478" y="1560444"/>
            <a:ext cx="906020" cy="0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7B13432-8B04-4E7F-9CC4-42791998CC12}"/>
              </a:ext>
            </a:extLst>
          </p:cNvPr>
          <p:cNvSpPr txBox="1"/>
          <p:nvPr/>
        </p:nvSpPr>
        <p:spPr>
          <a:xfrm>
            <a:off x="2842590" y="914113"/>
            <a:ext cx="5105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chemeClr val="accent2">
                    <a:lumMod val="50000"/>
                  </a:schemeClr>
                </a:solidFill>
              </a:rPr>
              <a:t>데이터 처리 과정과 분석</a:t>
            </a:r>
          </a:p>
        </p:txBody>
      </p:sp>
    </p:spTree>
    <p:extLst>
      <p:ext uri="{BB962C8B-B14F-4D97-AF65-F5344CB8AC3E}">
        <p14:creationId xmlns:p14="http://schemas.microsoft.com/office/powerpoint/2010/main" val="563309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202607" y="6033654"/>
            <a:ext cx="330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시도별로 도서관 수를 비교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25" y="895035"/>
            <a:ext cx="5566073" cy="509658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14" y="1501452"/>
            <a:ext cx="4979324" cy="1057423"/>
          </a:xfrm>
          <a:prstGeom prst="rect">
            <a:avLst/>
          </a:prstGeom>
        </p:spPr>
      </p:pic>
      <p:sp>
        <p:nvSpPr>
          <p:cNvPr id="16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6971713" y="3258662"/>
            <a:ext cx="3304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확인결과 서울특별시가 도서관 수가 제일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많은걸로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확인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80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108062" y="3266704"/>
            <a:ext cx="358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도서관에 비치된 소장 도서의 수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16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6971713" y="2990625"/>
            <a:ext cx="33046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가장 작은 도서를 보유하고 있는 도서관은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권이고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가장 많은 권수를 보유하고 있는 도서관은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80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만권이다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. 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평균이 약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3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만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8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천권이고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,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중간값이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10621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권이라는 사실은 몇몇 소수의 도서관이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수십만권의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도서를 소장하고 있기 때문임을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알수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있다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008" y="1672927"/>
            <a:ext cx="2543530" cy="71246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0" y="1672927"/>
            <a:ext cx="5538934" cy="137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82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030638" y="3387746"/>
            <a:ext cx="358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               도서 보유 권수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16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6971713" y="3258662"/>
            <a:ext cx="3304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도서 보유 권수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10%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의 도서관 최소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10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만권을 보유하고 있으며 하위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10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퍼는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2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천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2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백권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이하임을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알수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 있다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9" y="2001521"/>
            <a:ext cx="4903304" cy="13862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49" y="1844920"/>
            <a:ext cx="4105848" cy="43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92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6797981" y="3056200"/>
            <a:ext cx="38312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확인결과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위 한밭 도서관 부터</a:t>
            </a:r>
            <a:endParaRPr lang="en-US" altLang="ko-KR" sz="1733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위 충주 시립도서관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자료수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도서  상위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개 도서관이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나열된걸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볼수있다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733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096899" y="4458991"/>
            <a:ext cx="358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도서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자료수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상위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10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개 도서관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0" y="1725533"/>
            <a:ext cx="6230219" cy="222916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241" y="1444235"/>
            <a:ext cx="5544175" cy="107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31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161068" y="4462006"/>
            <a:ext cx="3581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    도서관 유형별 분포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0" y="1099773"/>
            <a:ext cx="5288431" cy="295888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18" y="1269557"/>
            <a:ext cx="5998708" cy="14415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97981" y="3056200"/>
            <a:ext cx="3831228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작은 도서관이 전체 도서관 수 대비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61%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를 차지하고 있다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.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그다음이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 공공도서관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37%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를 차지하고 있음을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알수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 있습니다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sz="1733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8051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</a:t>
            </a:r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처리과정과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분석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478230" y="5089310"/>
            <a:ext cx="3581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     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도서관 유형별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자료수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도서 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                (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히스토그램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97981" y="3056200"/>
            <a:ext cx="3831228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도서수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20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만권을 초과하는 도서관은 이상치로 보고 제외</a:t>
            </a:r>
            <a:endParaRPr lang="en-US" altLang="ko-KR" sz="1733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평균 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만권 미만의 도서관이 </a:t>
            </a:r>
            <a:r>
              <a:rPr lang="en-US" altLang="ko-KR" sz="1733" b="1">
                <a:latin typeface="굴림" panose="020B0600000101010101" pitchFamily="50" charset="-127"/>
                <a:ea typeface="굴림" panose="020B0600000101010101" pitchFamily="50" charset="-127"/>
              </a:rPr>
              <a:t>70</a:t>
            </a:r>
            <a:r>
              <a:rPr lang="ko-KR" altLang="en-US" sz="1733" b="1">
                <a:latin typeface="굴림" panose="020B0600000101010101" pitchFamily="50" charset="-127"/>
                <a:ea typeface="굴림" panose="020B0600000101010101" pitchFamily="50" charset="-127"/>
              </a:rPr>
              <a:t>퍼 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정도가 됨을 </a:t>
            </a:r>
            <a:r>
              <a:rPr lang="ko-KR" altLang="en-US" sz="1733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확인할수</a:t>
            </a:r>
            <a:r>
              <a:rPr lang="ko-KR" altLang="en-US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 있다</a:t>
            </a:r>
            <a:r>
              <a:rPr lang="en-US" altLang="ko-KR" sz="1733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</a:p>
          <a:p>
            <a:pPr algn="ctr"/>
            <a:endParaRPr lang="ko-KR" altLang="en-US" sz="1733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77554BA-48E0-4641-842D-783804D78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04" y="1051531"/>
            <a:ext cx="5451022" cy="383925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BB5EFC1-8914-4CD8-B38E-026945A89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992" y="1269557"/>
            <a:ext cx="5194206" cy="123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7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792480"/>
            <a:ext cx="5852160" cy="39014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29978" y="5168349"/>
            <a:ext cx="293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Nexa Rust Script L0" panose="00000400000000000000" pitchFamily="50" charset="0"/>
              </a:rPr>
              <a:t>Thank You</a:t>
            </a:r>
            <a:endParaRPr lang="ko-KR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Nexa Rust Script L0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61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9312300" y="367747"/>
            <a:ext cx="2525203" cy="2484783"/>
            <a:chOff x="7914861" y="288234"/>
            <a:chExt cx="3932582" cy="3869635"/>
          </a:xfrm>
        </p:grpSpPr>
        <p:sp>
          <p:nvSpPr>
            <p:cNvPr id="2" name="직사각형 1"/>
            <p:cNvSpPr/>
            <p:nvPr/>
          </p:nvSpPr>
          <p:spPr>
            <a:xfrm>
              <a:off x="8587408" y="288234"/>
              <a:ext cx="3260035" cy="326003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7914861" y="897834"/>
              <a:ext cx="3260035" cy="326003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387018" y="439900"/>
            <a:ext cx="2572927" cy="1365957"/>
            <a:chOff x="605679" y="643489"/>
            <a:chExt cx="2572927" cy="1365957"/>
          </a:xfrm>
        </p:grpSpPr>
        <p:sp>
          <p:nvSpPr>
            <p:cNvPr id="5" name="TextBox 4"/>
            <p:cNvSpPr txBox="1"/>
            <p:nvPr/>
          </p:nvSpPr>
          <p:spPr>
            <a:xfrm>
              <a:off x="605679" y="643489"/>
              <a:ext cx="6607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C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5010" y="836642"/>
              <a:ext cx="71365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O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37560" y="1086116"/>
              <a:ext cx="6896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N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04808" y="830514"/>
              <a:ext cx="5870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T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8203" y="904814"/>
              <a:ext cx="58862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E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17510" y="643489"/>
              <a:ext cx="68961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N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78762" y="1085275"/>
              <a:ext cx="5998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5400" b="1" dirty="0">
                  <a:solidFill>
                    <a:schemeClr val="accent2">
                      <a:lumMod val="75000"/>
                      <a:alpha val="90000"/>
                    </a:schemeClr>
                  </a:solidFill>
                </a:rPr>
                <a:t>S</a:t>
              </a:r>
              <a:endParaRPr lang="ko-KR" altLang="en-US" sz="5400" b="1" dirty="0">
                <a:solidFill>
                  <a:schemeClr val="accent2">
                    <a:lumMod val="75000"/>
                    <a:alpha val="90000"/>
                  </a:schemeClr>
                </a:solidFill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694919" y="2560142"/>
            <a:ext cx="3129904" cy="584775"/>
            <a:chOff x="1694919" y="2604052"/>
            <a:chExt cx="3129904" cy="584775"/>
          </a:xfrm>
        </p:grpSpPr>
        <p:sp>
          <p:nvSpPr>
            <p:cNvPr id="13" name="TextBox 12"/>
            <p:cNvSpPr txBox="1"/>
            <p:nvPr/>
          </p:nvSpPr>
          <p:spPr>
            <a:xfrm>
              <a:off x="1694919" y="2604052"/>
              <a:ext cx="6078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accent2">
                      <a:lumMod val="50000"/>
                    </a:schemeClr>
                  </a:solidFill>
                </a:rPr>
                <a:t>01</a:t>
              </a:r>
              <a:endParaRPr lang="ko-KR" altLang="en-US" sz="32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47249" y="2644869"/>
              <a:ext cx="2377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데이터 분석의 목적</a:t>
              </a: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321833" y="2351422"/>
            <a:ext cx="1194131" cy="695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1694919" y="3360367"/>
            <a:ext cx="2295180" cy="588717"/>
            <a:chOff x="1694919" y="2600110"/>
            <a:chExt cx="2295180" cy="588717"/>
          </a:xfrm>
        </p:grpSpPr>
        <p:sp>
          <p:nvSpPr>
            <p:cNvPr id="22" name="TextBox 21"/>
            <p:cNvSpPr txBox="1"/>
            <p:nvPr/>
          </p:nvSpPr>
          <p:spPr>
            <a:xfrm>
              <a:off x="1694919" y="2604052"/>
              <a:ext cx="6864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accent2">
                      <a:lumMod val="50000"/>
                    </a:schemeClr>
                  </a:solidFill>
                </a:rPr>
                <a:t>02</a:t>
              </a:r>
              <a:endParaRPr lang="ko-KR" altLang="en-US" sz="32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52499" y="2600110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데이터 수집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1694919" y="4166505"/>
            <a:ext cx="3969878" cy="586746"/>
            <a:chOff x="1694919" y="2602081"/>
            <a:chExt cx="3969878" cy="586746"/>
          </a:xfrm>
        </p:grpSpPr>
        <p:sp>
          <p:nvSpPr>
            <p:cNvPr id="26" name="TextBox 25"/>
            <p:cNvSpPr txBox="1"/>
            <p:nvPr/>
          </p:nvSpPr>
          <p:spPr>
            <a:xfrm>
              <a:off x="1694919" y="2604052"/>
              <a:ext cx="6799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accent2">
                      <a:lumMod val="50000"/>
                    </a:schemeClr>
                  </a:solidFill>
                </a:rPr>
                <a:t>03</a:t>
              </a:r>
              <a:endParaRPr lang="ko-KR" altLang="en-US" sz="32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47249" y="2602081"/>
              <a:ext cx="3217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데이터 분석을 위한 </a:t>
              </a:r>
              <a:r>
                <a:rPr lang="ko-KR" altLang="en-US" sz="2000" b="1" dirty="0" err="1">
                  <a:solidFill>
                    <a:schemeClr val="accent2">
                      <a:lumMod val="50000"/>
                    </a:schemeClr>
                  </a:solidFill>
                </a:rPr>
                <a:t>전처리</a:t>
              </a:r>
              <a:endParaRPr lang="ko-KR" altLang="en-US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694919" y="4972643"/>
            <a:ext cx="3717373" cy="584775"/>
            <a:chOff x="1694919" y="2604052"/>
            <a:chExt cx="3717373" cy="584775"/>
          </a:xfrm>
        </p:grpSpPr>
        <p:sp>
          <p:nvSpPr>
            <p:cNvPr id="30" name="TextBox 29"/>
            <p:cNvSpPr txBox="1"/>
            <p:nvPr/>
          </p:nvSpPr>
          <p:spPr>
            <a:xfrm>
              <a:off x="1694919" y="2604052"/>
              <a:ext cx="6848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accent2">
                      <a:lumMod val="50000"/>
                    </a:schemeClr>
                  </a:solidFill>
                </a:rPr>
                <a:t>04</a:t>
              </a:r>
              <a:endParaRPr lang="ko-KR" altLang="en-US" sz="32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51225" y="2696384"/>
              <a:ext cx="29610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데이터 처리 과정과 분석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43961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 r="7025"/>
          <a:stretch/>
        </p:blipFill>
        <p:spPr>
          <a:xfrm>
            <a:off x="682048" y="-1"/>
            <a:ext cx="11522864" cy="686526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0" y="7261"/>
            <a:ext cx="12204912" cy="6858001"/>
          </a:xfrm>
          <a:prstGeom prst="rect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254441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8173" y="337932"/>
            <a:ext cx="8563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solidFill>
                  <a:schemeClr val="accent3">
                    <a:lumMod val="20000"/>
                    <a:lumOff val="80000"/>
                  </a:schemeClr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01</a:t>
            </a:r>
            <a:endParaRPr lang="ko-KR" altLang="en-US" sz="6600" dirty="0">
              <a:solidFill>
                <a:schemeClr val="accent3">
                  <a:lumMod val="20000"/>
                  <a:lumOff val="80000"/>
                </a:schemeClr>
              </a:soli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48478" y="1560444"/>
            <a:ext cx="906020" cy="0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38230" y="914113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chemeClr val="accent2">
                    <a:lumMod val="50000"/>
                  </a:schemeClr>
                </a:solidFill>
              </a:rPr>
              <a:t>데이터 분석의 목적</a:t>
            </a:r>
          </a:p>
        </p:txBody>
      </p:sp>
    </p:spTree>
    <p:extLst>
      <p:ext uri="{BB962C8B-B14F-4D97-AF65-F5344CB8AC3E}">
        <p14:creationId xmlns:p14="http://schemas.microsoft.com/office/powerpoint/2010/main" val="1324734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분석의 목적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15" name="正方形/長方形 5">
            <a:extLst>
              <a:ext uri="{FF2B5EF4-FFF2-40B4-BE49-F238E27FC236}">
                <a16:creationId xmlns:a16="http://schemas.microsoft.com/office/drawing/2014/main" id="{9C0DB717-0C78-4FD4-A27D-F3FFDFB816A1}"/>
              </a:ext>
            </a:extLst>
          </p:cNvPr>
          <p:cNvSpPr/>
          <p:nvPr/>
        </p:nvSpPr>
        <p:spPr>
          <a:xfrm>
            <a:off x="449760" y="1311590"/>
            <a:ext cx="5637575" cy="4704522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ko-KR" altLang="en-US" sz="3200" b="1" dirty="0">
                <a:solidFill>
                  <a:schemeClr val="tx1"/>
                </a:solidFill>
              </a:rPr>
              <a:t>주제 </a:t>
            </a:r>
            <a:endParaRPr kumimoji="1" lang="en-US" altLang="ko-KR" sz="3200" b="1" dirty="0">
              <a:solidFill>
                <a:schemeClr val="tx1"/>
              </a:solidFill>
            </a:endParaRPr>
          </a:p>
          <a:p>
            <a:pPr algn="ctr"/>
            <a:r>
              <a:rPr kumimoji="1" lang="ko-KR" altLang="en-US" sz="3200" b="1" dirty="0">
                <a:solidFill>
                  <a:schemeClr val="tx1"/>
                </a:solidFill>
              </a:rPr>
              <a:t>전국 도서관 표준 데이터 </a:t>
            </a:r>
            <a:endParaRPr kumimoji="1" lang="ja-JP" altLang="en-US" sz="3200" b="1" dirty="0">
              <a:solidFill>
                <a:schemeClr val="tx1"/>
              </a:solidFill>
            </a:endParaRPr>
          </a:p>
        </p:txBody>
      </p:sp>
      <p:cxnSp>
        <p:nvCxnSpPr>
          <p:cNvPr id="18" name="直線コネクタ 18">
            <a:extLst>
              <a:ext uri="{FF2B5EF4-FFF2-40B4-BE49-F238E27FC236}">
                <a16:creationId xmlns:a16="http://schemas.microsoft.com/office/drawing/2014/main" id="{0BE20995-190D-4F98-BA61-B7CC8CF72DB9}"/>
              </a:ext>
            </a:extLst>
          </p:cNvPr>
          <p:cNvCxnSpPr/>
          <p:nvPr/>
        </p:nvCxnSpPr>
        <p:spPr>
          <a:xfrm>
            <a:off x="6574302" y="3042045"/>
            <a:ext cx="41930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6481537" y="3173510"/>
            <a:ext cx="4285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평소에 주로 도서관을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이용하는걸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즐겨하고 집근처에 도서관이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있다보니깐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도서관에 대해 자료를 조사하게 되었습니다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.</a:t>
            </a:r>
            <a:endParaRPr kumimoji="1" lang="en-US" altLang="ja-JP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87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0" y="0"/>
            <a:ext cx="12204912" cy="685800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254441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8173" y="337932"/>
            <a:ext cx="9557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solidFill>
                  <a:schemeClr val="accent3">
                    <a:lumMod val="20000"/>
                    <a:lumOff val="80000"/>
                  </a:schemeClr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02</a:t>
            </a:r>
            <a:endParaRPr lang="ko-KR" altLang="en-US" sz="6600" dirty="0">
              <a:solidFill>
                <a:schemeClr val="accent3">
                  <a:lumMod val="20000"/>
                  <a:lumOff val="80000"/>
                </a:schemeClr>
              </a:soli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48478" y="1560444"/>
            <a:ext cx="906020" cy="0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7B13432-8B04-4E7F-9CC4-42791998CC12}"/>
              </a:ext>
            </a:extLst>
          </p:cNvPr>
          <p:cNvSpPr txBox="1"/>
          <p:nvPr/>
        </p:nvSpPr>
        <p:spPr>
          <a:xfrm>
            <a:off x="2842590" y="914113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chemeClr val="accent2">
                    <a:lumMod val="50000"/>
                  </a:schemeClr>
                </a:solidFill>
              </a:rPr>
              <a:t>데이터 수집</a:t>
            </a:r>
          </a:p>
        </p:txBody>
      </p:sp>
    </p:spTree>
    <p:extLst>
      <p:ext uri="{BB962C8B-B14F-4D97-AF65-F5344CB8AC3E}">
        <p14:creationId xmlns:p14="http://schemas.microsoft.com/office/powerpoint/2010/main" val="202963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2597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수집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cxnSp>
        <p:nvCxnSpPr>
          <p:cNvPr id="18" name="直線コネクタ 18">
            <a:extLst>
              <a:ext uri="{FF2B5EF4-FFF2-40B4-BE49-F238E27FC236}">
                <a16:creationId xmlns:a16="http://schemas.microsoft.com/office/drawing/2014/main" id="{0BE20995-190D-4F98-BA61-B7CC8CF72DB9}"/>
              </a:ext>
            </a:extLst>
          </p:cNvPr>
          <p:cNvCxnSpPr/>
          <p:nvPr/>
        </p:nvCxnSpPr>
        <p:spPr>
          <a:xfrm>
            <a:off x="7806754" y="884539"/>
            <a:ext cx="41930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7906147" y="3154450"/>
            <a:ext cx="42858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데이터는 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data.go.kr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에서 수집을 하였습니다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. 18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년도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06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월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30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데이터이고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r>
              <a:rPr kumimoji="1" lang="en-US" altLang="ko-KR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Str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(</a:t>
            </a:r>
            <a:r>
              <a:rPr kumimoji="1" lang="en-US" altLang="ko-KR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df_source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) 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를 입력하면 데이터를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수집하는걸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</a:t>
            </a:r>
            <a:r>
              <a:rPr kumimoji="1" lang="ko-KR" altLang="en-US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볼수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있습니다</a:t>
            </a:r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.</a:t>
            </a: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pic>
        <p:nvPicPr>
          <p:cNvPr id="3" name="그림 2" descr="스크린샷이(가) 표시된 사진&#10;&#10;매우 높은 신뢰도로 생성된 설명">
            <a:extLst>
              <a:ext uri="{FF2B5EF4-FFF2-40B4-BE49-F238E27FC236}">
                <a16:creationId xmlns:a16="http://schemas.microsoft.com/office/drawing/2014/main" id="{94A784E6-4BBC-4B8B-BED7-F9A217DF6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23" y="875943"/>
            <a:ext cx="7429066" cy="553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8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0" y="0"/>
            <a:ext cx="12204912" cy="685800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254441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8173" y="337932"/>
            <a:ext cx="9092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solidFill>
                  <a:schemeClr val="accent3">
                    <a:lumMod val="20000"/>
                    <a:lumOff val="80000"/>
                  </a:schemeClr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03</a:t>
            </a:r>
            <a:endParaRPr lang="ko-KR" altLang="en-US" sz="6600" dirty="0">
              <a:solidFill>
                <a:schemeClr val="accent3">
                  <a:lumMod val="20000"/>
                  <a:lumOff val="80000"/>
                </a:schemeClr>
              </a:soli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48478" y="1560444"/>
            <a:ext cx="906020" cy="0"/>
          </a:xfrm>
          <a:prstGeom prst="line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7B13432-8B04-4E7F-9CC4-42791998CC12}"/>
              </a:ext>
            </a:extLst>
          </p:cNvPr>
          <p:cNvSpPr txBox="1"/>
          <p:nvPr/>
        </p:nvSpPr>
        <p:spPr>
          <a:xfrm>
            <a:off x="2842590" y="914113"/>
            <a:ext cx="5559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chemeClr val="accent2">
                    <a:lumMod val="50000"/>
                  </a:schemeClr>
                </a:solidFill>
              </a:rPr>
              <a:t>데이터 분석을 위한 전처리</a:t>
            </a:r>
          </a:p>
        </p:txBody>
      </p:sp>
    </p:spTree>
    <p:extLst>
      <p:ext uri="{BB962C8B-B14F-4D97-AF65-F5344CB8AC3E}">
        <p14:creationId xmlns:p14="http://schemas.microsoft.com/office/powerpoint/2010/main" val="18928233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609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분석을 위한 전처리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010653" y="895035"/>
            <a:ext cx="8406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ko-KR" altLang="en-US" sz="3600" b="1" dirty="0" err="1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전처리에</a:t>
            </a:r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앞서 필요 없는 변수를 제거 </a:t>
            </a:r>
            <a:endParaRPr kumimoji="1" lang="en-US" altLang="ko-KR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6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1010652" y="2137397"/>
            <a:ext cx="840606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Tx/>
              <a:buChar char="-"/>
            </a:pP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홈페이지주소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위도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경도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건물면적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제공기관코드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제공기관명</a:t>
            </a: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 부지면적 운영시간</a:t>
            </a:r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,</a:t>
            </a: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홈페이지주소은 제가 분석하는데 있어 필요가 없다고 생각되어 제거</a:t>
            </a:r>
            <a:endParaRPr lang="en-US" altLang="ko-KR" sz="2800" b="1" dirty="0">
              <a:solidFill>
                <a:schemeClr val="tx1">
                  <a:lumMod val="65000"/>
                  <a:lumOff val="35000"/>
                </a:schemeClr>
              </a:solidFill>
              <a:latin typeface="돋움체" panose="020B0609000101010101" pitchFamily="49" charset="-127"/>
              <a:ea typeface="돋움체" panose="020B0609000101010101" pitchFamily="49" charset="-127"/>
              <a:cs typeface="Arial" pitchFamily="34" charset="0"/>
            </a:endParaRPr>
          </a:p>
          <a:p>
            <a:pPr marL="457200" indent="-457200" algn="ctr">
              <a:buFontTx/>
              <a:buChar char="-"/>
            </a:pPr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돋움체" panose="020B0609000101010101" pitchFamily="49" charset="-127"/>
                <a:ea typeface="돋움체" panose="020B0609000101010101" pitchFamily="49" charset="-127"/>
                <a:cs typeface="Arial" pitchFamily="34" charset="0"/>
              </a:rPr>
              <a:t>모든 변수를 영어로 치환</a:t>
            </a:r>
            <a:endParaRPr lang="en-US" altLang="ko-KR" sz="2800" b="1" dirty="0">
              <a:solidFill>
                <a:schemeClr val="tx1">
                  <a:lumMod val="65000"/>
                  <a:lumOff val="35000"/>
                </a:schemeClr>
              </a:solidFill>
              <a:latin typeface="돋움체" panose="020B0609000101010101" pitchFamily="49" charset="-127"/>
              <a:ea typeface="돋움체" panose="020B0609000101010101" pitchFamily="49" charset="-127"/>
              <a:cs typeface="Arial" pitchFamily="34" charset="0"/>
            </a:endParaRPr>
          </a:p>
          <a:p>
            <a:pPr algn="just"/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061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8360773" y="3298112"/>
            <a:ext cx="3831228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733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3E8DB930-2CCF-4922-A7B5-412997734C1A}"/>
              </a:ext>
            </a:extLst>
          </p:cNvPr>
          <p:cNvSpPr/>
          <p:nvPr/>
        </p:nvSpPr>
        <p:spPr>
          <a:xfrm rot="886434">
            <a:off x="-337966" y="234879"/>
            <a:ext cx="675930" cy="964437"/>
          </a:xfrm>
          <a:prstGeom prst="rect">
            <a:avLst/>
          </a:prstGeom>
          <a:solidFill>
            <a:srgbClr val="9BDB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3">
            <a:extLst>
              <a:ext uri="{FF2B5EF4-FFF2-40B4-BE49-F238E27FC236}">
                <a16:creationId xmlns:a16="http://schemas.microsoft.com/office/drawing/2014/main" id="{968A035A-95F4-4B3C-B8B0-1F557F7D99D9}"/>
              </a:ext>
            </a:extLst>
          </p:cNvPr>
          <p:cNvSpPr txBox="1"/>
          <p:nvPr/>
        </p:nvSpPr>
        <p:spPr>
          <a:xfrm>
            <a:off x="449760" y="206671"/>
            <a:ext cx="5609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3600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데이터 분석을 위한 전처리</a:t>
            </a:r>
            <a:endParaRPr kumimoji="1" lang="ja-JP" altLang="en-US" sz="3600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EADABB9D-14A8-4645-89B4-1B3C49181F02}"/>
              </a:ext>
            </a:extLst>
          </p:cNvPr>
          <p:cNvSpPr txBox="1"/>
          <p:nvPr/>
        </p:nvSpPr>
        <p:spPr>
          <a:xfrm>
            <a:off x="4203032" y="5985528"/>
            <a:ext cx="330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ko-KR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           </a:t>
            </a:r>
            <a:r>
              <a:rPr kumimoji="1" lang="ko-KR" altLang="en-US" b="1" dirty="0">
                <a:solidFill>
                  <a:schemeClr val="tx2">
                    <a:lumMod val="50000"/>
                  </a:schemeClr>
                </a:solidFill>
                <a:latin typeface="Kelson Sans" panose="02000500000000000000" pitchFamily="50" charset="0"/>
                <a:ea typeface="DotumChe" panose="020B0609000101010101" pitchFamily="49" charset="-127"/>
                <a:cs typeface="Verdana" panose="020B0604030504040204" pitchFamily="34" charset="0"/>
              </a:rPr>
              <a:t>최종 확인 결과 </a:t>
            </a:r>
            <a:endParaRPr kumimoji="1" lang="en-US" altLang="ko-KR" b="1" dirty="0">
              <a:solidFill>
                <a:schemeClr val="tx2">
                  <a:lumMod val="50000"/>
                </a:schemeClr>
              </a:solidFill>
              <a:latin typeface="Kelson Sans" panose="02000500000000000000" pitchFamily="50" charset="0"/>
              <a:ea typeface="DotumChe" panose="020B0609000101010101" pitchFamily="49" charset="-127"/>
              <a:cs typeface="Verdana" panose="020B060403050404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244" y="895035"/>
            <a:ext cx="6572250" cy="494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929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1701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4C8A"/>
      </a:accent1>
      <a:accent2>
        <a:srgbClr val="5587A2"/>
      </a:accent2>
      <a:accent3>
        <a:srgbClr val="F6D258"/>
      </a:accent3>
      <a:accent4>
        <a:srgbClr val="D1AF94"/>
      </a:accent4>
      <a:accent5>
        <a:srgbClr val="97D5E0"/>
      </a:accent5>
      <a:accent6>
        <a:srgbClr val="EFCEC5"/>
      </a:accent6>
      <a:hlink>
        <a:srgbClr val="262626"/>
      </a:hlink>
      <a:folHlink>
        <a:srgbClr val="262626"/>
      </a:folHlink>
    </a:clrScheme>
    <a:fontScheme name="free">
      <a:majorFont>
        <a:latin typeface="Arial"/>
        <a:ea typeface="나눔스퀘어라운드 Regular"/>
        <a:cs typeface=""/>
      </a:majorFont>
      <a:minorFont>
        <a:latin typeface="Arial"/>
        <a:ea typeface="나눔스퀘어라운드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327</Words>
  <Application>Microsoft Office PowerPoint</Application>
  <PresentationFormat>와이드스크린</PresentationFormat>
  <Paragraphs>61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7" baseType="lpstr">
      <vt:lpstr>Kelson Sans</vt:lpstr>
      <vt:lpstr>Nexa Rust Script L0</vt:lpstr>
      <vt:lpstr>굴림</vt:lpstr>
      <vt:lpstr>나눔바른펜</vt:lpstr>
      <vt:lpstr>나눔스퀘어라운드 Regular</vt:lpstr>
      <vt:lpstr>DotumChe</vt:lpstr>
      <vt:lpstr>DotumChe</vt:lpstr>
      <vt:lpstr>Arial</vt:lpstr>
      <vt:lpstr>Verdana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Saebyeol Yu</dc:creator>
  <cp:lastModifiedBy>Administrator</cp:lastModifiedBy>
  <cp:revision>64</cp:revision>
  <dcterms:created xsi:type="dcterms:W3CDTF">2017-01-17T13:28:44Z</dcterms:created>
  <dcterms:modified xsi:type="dcterms:W3CDTF">2019-06-16T09:07:34Z</dcterms:modified>
</cp:coreProperties>
</file>